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364" autoAdjust="0"/>
  </p:normalViewPr>
  <p:slideViewPr>
    <p:cSldViewPr snapToGrid="0">
      <p:cViewPr varScale="1">
        <p:scale>
          <a:sx n="81" d="100"/>
          <a:sy n="81" d="100"/>
        </p:scale>
        <p:origin x="85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836AA9-82D6-4FAE-B6E2-6B76DEBA2C2D}" type="datetimeFigureOut">
              <a:rPr lang="en-GB" smtClean="0"/>
              <a:t>20/11/2018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DCE372-F7D9-4FBF-83E4-1023EC2F1B18}" type="slidenum">
              <a:rPr lang="en-GB" smtClean="0"/>
              <a:t>‹#›</a:t>
            </a:fld>
            <a:endParaRPr lang="en-GB"/>
          </a:p>
        </p:txBody>
      </p:sp>
    </p:spTree>
    <p:extLst>
      <p:ext uri="{BB962C8B-B14F-4D97-AF65-F5344CB8AC3E}">
        <p14:creationId xmlns:p14="http://schemas.microsoft.com/office/powerpoint/2010/main" val="1682855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Cybersecurity needs to be a major consideration in institutions of</a:t>
            </a:r>
            <a:r>
              <a:rPr lang="en-GB" baseline="0" dirty="0"/>
              <a:t> higher education.  An effective learning environment need the ability of securely connect to virtual systems.  Students and staff need to have access to digital learning without much fear of cyberattacks. All IHE need to have the best information technology networks that provide higher levels of access and connectivity. The most breach types in IHE that need to be addressed are hacking/malware and unintended disclosure. Any attach in IHE has robust effects hence the need for all stakeholders in the IHE to be involved in the cybersecurity planning, education and training. </a:t>
            </a:r>
            <a:r>
              <a:rPr lang="en-GB" sz="1200" kern="1200" dirty="0">
                <a:solidFill>
                  <a:schemeClr val="tx1"/>
                </a:solidFill>
                <a:effectLst/>
                <a:latin typeface="+mn-lt"/>
                <a:ea typeface="+mn-ea"/>
                <a:cs typeface="+mn-cs"/>
              </a:rPr>
              <a:t>Family Educational Rights and Privacy Act (FERPA), Federal Information Security Modernization Act of 2014 (FISMA 2014), Gramm-Leach-Bliley Act (GLBA), Health Insurance Portability and Accountability Act (HIPAA),</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Health Insurance Portability and</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Accountability Act (HIPAA),</a:t>
            </a:r>
            <a:r>
              <a:rPr lang="en-GB" sz="1200" kern="1200" baseline="0" dirty="0">
                <a:solidFill>
                  <a:schemeClr val="tx1"/>
                </a:solidFill>
                <a:effectLst/>
                <a:latin typeface="+mn-lt"/>
                <a:ea typeface="+mn-ea"/>
                <a:cs typeface="+mn-cs"/>
              </a:rPr>
              <a:t> and </a:t>
            </a:r>
            <a:r>
              <a:rPr lang="en-GB" dirty="0"/>
              <a:t>Student Aid Internet Gateway</a:t>
            </a:r>
            <a:r>
              <a:rPr lang="en-GB" baseline="0" dirty="0"/>
              <a:t> </a:t>
            </a:r>
            <a:r>
              <a:rPr lang="en-GB" dirty="0"/>
              <a:t>(SAIG) </a:t>
            </a:r>
            <a:r>
              <a:rPr lang="en-GB" dirty="0" err="1"/>
              <a:t>Enrollment</a:t>
            </a:r>
            <a:r>
              <a:rPr lang="en-GB" dirty="0"/>
              <a:t> Agreement</a:t>
            </a:r>
            <a:r>
              <a:rPr lang="en-GB" baseline="0" dirty="0"/>
              <a:t> are the main federal regulations that require IHE to ensure confidentiality, security and privacy of general information and personally unidentifiable information (</a:t>
            </a:r>
            <a:r>
              <a:rPr lang="en-GB" dirty="0"/>
              <a:t>Liu, Huang, &amp; Lucas, 2016)</a:t>
            </a:r>
            <a:r>
              <a:rPr lang="en-GB" baseline="0" dirty="0"/>
              <a:t>.</a:t>
            </a: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61DCE372-F7D9-4FBF-83E4-1023EC2F1B18}" type="slidenum">
              <a:rPr lang="en-GB" smtClean="0"/>
              <a:t>2</a:t>
            </a:fld>
            <a:endParaRPr lang="en-GB"/>
          </a:p>
        </p:txBody>
      </p:sp>
    </p:spTree>
    <p:extLst>
      <p:ext uri="{BB962C8B-B14F-4D97-AF65-F5344CB8AC3E}">
        <p14:creationId xmlns:p14="http://schemas.microsoft.com/office/powerpoint/2010/main" val="32110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CISOs within IHEs</a:t>
            </a:r>
            <a:r>
              <a:rPr lang="en-GB" baseline="0" dirty="0"/>
              <a:t> have a greater responsibility of protecting, securing and storing greater and confidential information. The CISOs need to work closely with cyber security teams to eliminate the following threats facing IHE networks and systems.  The use of cloud computing services involves the storing of data on third-party servers that are easily accessible over the internet. During DOS attacks all individuals with official authority to view data are denied the ability. Next, a malware occurs when unrequested software are injected in the IHE’s servers. Phishing- obtaining of personally identifiable information on the other hand is done by malicious individuals or groups. The program of BYOE within the learning environment may threaten the data security due to the use of some unsecure personal devices (</a:t>
            </a:r>
            <a:r>
              <a:rPr lang="en-GB" dirty="0" err="1"/>
              <a:t>McGettCassel</a:t>
            </a:r>
            <a:r>
              <a:rPr lang="en-GB" dirty="0"/>
              <a:t>, Dark, Hawthorne, &amp; </a:t>
            </a:r>
            <a:r>
              <a:rPr lang="en-GB" dirty="0" err="1"/>
              <a:t>Impagliazzo</a:t>
            </a:r>
            <a:r>
              <a:rPr lang="en-GB" dirty="0"/>
              <a:t>, 2014)</a:t>
            </a:r>
            <a:r>
              <a:rPr lang="en-GB" baseline="0" dirty="0"/>
              <a:t>.</a:t>
            </a:r>
          </a:p>
        </p:txBody>
      </p:sp>
      <p:sp>
        <p:nvSpPr>
          <p:cNvPr id="4" name="Slide Number Placeholder 3"/>
          <p:cNvSpPr>
            <a:spLocks noGrp="1"/>
          </p:cNvSpPr>
          <p:nvPr>
            <p:ph type="sldNum" sz="quarter" idx="10"/>
          </p:nvPr>
        </p:nvSpPr>
        <p:spPr/>
        <p:txBody>
          <a:bodyPr/>
          <a:lstStyle/>
          <a:p>
            <a:fld id="{61DCE372-F7D9-4FBF-83E4-1023EC2F1B18}" type="slidenum">
              <a:rPr lang="en-GB" smtClean="0"/>
              <a:t>3</a:t>
            </a:fld>
            <a:endParaRPr lang="en-GB"/>
          </a:p>
        </p:txBody>
      </p:sp>
    </p:spTree>
    <p:extLst>
      <p:ext uri="{BB962C8B-B14F-4D97-AF65-F5344CB8AC3E}">
        <p14:creationId xmlns:p14="http://schemas.microsoft.com/office/powerpoint/2010/main" val="955921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Implementation of various means</a:t>
            </a:r>
            <a:r>
              <a:rPr lang="en-GB" baseline="0" dirty="0"/>
              <a:t> of protection, prevention and other mitigation strategies for use by all IHEs will help prepare for cyber threats. THE CISOs, the emergency department, and the cybersecurity staff should work in collaboration with each other to ensure that they constantly monitor all the emerging and new technologies and information security techniques within the IHEs. Collectively, they need to ensure that they securely store data, create access control lists and firewalls, develop policies on secure deployment, maintenance, and responsible use, and lastly monitor networks carefully (</a:t>
            </a:r>
            <a:r>
              <a:rPr lang="en-GB" dirty="0"/>
              <a:t>Gunter, 2016)</a:t>
            </a:r>
            <a:r>
              <a:rPr lang="en-GB" baseline="0" dirty="0"/>
              <a:t>.</a:t>
            </a:r>
            <a:endParaRPr lang="en-GB" dirty="0"/>
          </a:p>
        </p:txBody>
      </p:sp>
      <p:sp>
        <p:nvSpPr>
          <p:cNvPr id="4" name="Slide Number Placeholder 3"/>
          <p:cNvSpPr>
            <a:spLocks noGrp="1"/>
          </p:cNvSpPr>
          <p:nvPr>
            <p:ph type="sldNum" sz="quarter" idx="10"/>
          </p:nvPr>
        </p:nvSpPr>
        <p:spPr/>
        <p:txBody>
          <a:bodyPr/>
          <a:lstStyle/>
          <a:p>
            <a:fld id="{61DCE372-F7D9-4FBF-83E4-1023EC2F1B18}" type="slidenum">
              <a:rPr lang="en-GB" smtClean="0"/>
              <a:t>4</a:t>
            </a:fld>
            <a:endParaRPr lang="en-GB"/>
          </a:p>
        </p:txBody>
      </p:sp>
    </p:spTree>
    <p:extLst>
      <p:ext uri="{BB962C8B-B14F-4D97-AF65-F5344CB8AC3E}">
        <p14:creationId xmlns:p14="http://schemas.microsoft.com/office/powerpoint/2010/main" val="3794021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better response of</a:t>
            </a:r>
            <a:r>
              <a:rPr lang="en-GB" baseline="0" dirty="0"/>
              <a:t> the threats within the IHEs, the type of threat has to be detect first. For instance, a financial data threat gets a different response from that of a student information data threat. The CISOs, the emergency management team, and the cybersecurity team should work in  collaboration with external players such as FBI, other IHEs, and Private data security firms. All these will help in precise mitigation of the threat. Next, as a way of responding to the threats, the information security protocols of the affected department need to be changed to avoid further threats. Lastly, a response guide and outline of courses of action for various threats need to be precisely considered (</a:t>
            </a:r>
            <a:r>
              <a:rPr lang="en-GB" dirty="0" err="1"/>
              <a:t>McGettCassel</a:t>
            </a:r>
            <a:r>
              <a:rPr lang="en-GB" dirty="0"/>
              <a:t>, Dark, Hawthorne, &amp; </a:t>
            </a:r>
            <a:r>
              <a:rPr lang="en-GB" dirty="0" err="1"/>
              <a:t>Impagliazzo</a:t>
            </a:r>
            <a:r>
              <a:rPr lang="en-GB" dirty="0"/>
              <a:t>, 2014)</a:t>
            </a:r>
            <a:r>
              <a:rPr lang="en-GB" baseline="0" dirty="0"/>
              <a:t>.</a:t>
            </a:r>
            <a:endParaRPr lang="en-GB" dirty="0"/>
          </a:p>
        </p:txBody>
      </p:sp>
      <p:sp>
        <p:nvSpPr>
          <p:cNvPr id="4" name="Slide Number Placeholder 3"/>
          <p:cNvSpPr>
            <a:spLocks noGrp="1"/>
          </p:cNvSpPr>
          <p:nvPr>
            <p:ph type="sldNum" sz="quarter" idx="10"/>
          </p:nvPr>
        </p:nvSpPr>
        <p:spPr/>
        <p:txBody>
          <a:bodyPr/>
          <a:lstStyle/>
          <a:p>
            <a:fld id="{61DCE372-F7D9-4FBF-83E4-1023EC2F1B18}" type="slidenum">
              <a:rPr lang="en-GB" smtClean="0"/>
              <a:t>5</a:t>
            </a:fld>
            <a:endParaRPr lang="en-GB"/>
          </a:p>
        </p:txBody>
      </p:sp>
    </p:spTree>
    <p:extLst>
      <p:ext uri="{BB962C8B-B14F-4D97-AF65-F5344CB8AC3E}">
        <p14:creationId xmlns:p14="http://schemas.microsoft.com/office/powerpoint/2010/main" val="3450653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The entire recovery</a:t>
            </a:r>
            <a:r>
              <a:rPr lang="en-GB" baseline="0" dirty="0"/>
              <a:t> process need to be focused on technology, policies and people. IHEs CISOs need to involve all the three parties in each step of recovery to ensure better recovery plans are designed. In attempts of restoring the affected unit, all the impacted stakeholders need to be informed of the contingency plans taken. The entire recovery team including CISOs, Emergency management teams, cybersecurity and IT need take steps </a:t>
            </a:r>
            <a:r>
              <a:rPr lang="en-GB" sz="1200" kern="1200" dirty="0">
                <a:solidFill>
                  <a:schemeClr val="tx1"/>
                </a:solidFill>
                <a:effectLst/>
                <a:latin typeface="+mn-lt"/>
                <a:ea typeface="+mn-ea"/>
                <a:cs typeface="+mn-cs"/>
              </a:rPr>
              <a:t>to review, revise, train, and continually remind key stakeholders on</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policies</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that may be implemented to prevent future attacks </a:t>
            </a:r>
            <a:r>
              <a:rPr lang="en-GB" baseline="0" dirty="0"/>
              <a:t>(</a:t>
            </a:r>
            <a:r>
              <a:rPr lang="en-GB" dirty="0"/>
              <a:t>Gunter, 2016)</a:t>
            </a:r>
            <a:r>
              <a:rPr lang="en-GB" sz="1200" kern="1200" dirty="0">
                <a:solidFill>
                  <a:schemeClr val="tx1"/>
                </a:solidFill>
                <a:effectLst/>
                <a:latin typeface="+mn-lt"/>
                <a:ea typeface="+mn-ea"/>
                <a:cs typeface="+mn-cs"/>
              </a:rPr>
              <a:t>. </a:t>
            </a:r>
          </a:p>
          <a:p>
            <a:r>
              <a:rPr lang="en-GB" baseline="0" dirty="0"/>
              <a:t> </a:t>
            </a:r>
            <a:endParaRPr lang="en-GB" dirty="0"/>
          </a:p>
        </p:txBody>
      </p:sp>
      <p:sp>
        <p:nvSpPr>
          <p:cNvPr id="4" name="Slide Number Placeholder 3"/>
          <p:cNvSpPr>
            <a:spLocks noGrp="1"/>
          </p:cNvSpPr>
          <p:nvPr>
            <p:ph type="sldNum" sz="quarter" idx="10"/>
          </p:nvPr>
        </p:nvSpPr>
        <p:spPr/>
        <p:txBody>
          <a:bodyPr/>
          <a:lstStyle/>
          <a:p>
            <a:fld id="{61DCE372-F7D9-4FBF-83E4-1023EC2F1B18}" type="slidenum">
              <a:rPr lang="en-GB" smtClean="0"/>
              <a:t>6</a:t>
            </a:fld>
            <a:endParaRPr lang="en-GB"/>
          </a:p>
        </p:txBody>
      </p:sp>
    </p:spTree>
    <p:extLst>
      <p:ext uri="{BB962C8B-B14F-4D97-AF65-F5344CB8AC3E}">
        <p14:creationId xmlns:p14="http://schemas.microsoft.com/office/powerpoint/2010/main" val="1507755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The cybersecurity</a:t>
            </a:r>
            <a:r>
              <a:rPr lang="en-GB" baseline="0" dirty="0"/>
              <a:t> and planning team should ensure that they follow the six-step planning [process when developing emergency operations plans as outlined in the IHE guide. First, only designated personnel with cybersecurity and managing cyber incidents and emergencies knowledge should comprise the cybersecurity planning team. Secondly, understanding of the potential cyber threats that may impact their IHE Community is vital. Via the utilization of the threats identified, the team should work to develop objectives and goals. The plan connection to state, country and even municipal plans should also be identified. Lastly, after the plan is finalized, it remains essential for all stakeholders to be trained </a:t>
            </a:r>
            <a:r>
              <a:rPr lang="en-GB" dirty="0"/>
              <a:t>Liu, Huang, &amp; Lucas, 2016)</a:t>
            </a:r>
            <a:r>
              <a:rPr lang="en-GB" baseline="0" dirty="0"/>
              <a:t>.</a:t>
            </a:r>
            <a:endParaRPr lang="en-GB" dirty="0"/>
          </a:p>
        </p:txBody>
      </p:sp>
      <p:sp>
        <p:nvSpPr>
          <p:cNvPr id="4" name="Slide Number Placeholder 3"/>
          <p:cNvSpPr>
            <a:spLocks noGrp="1"/>
          </p:cNvSpPr>
          <p:nvPr>
            <p:ph type="sldNum" sz="quarter" idx="10"/>
          </p:nvPr>
        </p:nvSpPr>
        <p:spPr/>
        <p:txBody>
          <a:bodyPr/>
          <a:lstStyle/>
          <a:p>
            <a:fld id="{61DCE372-F7D9-4FBF-83E4-1023EC2F1B18}" type="slidenum">
              <a:rPr lang="en-GB" smtClean="0"/>
              <a:t>7</a:t>
            </a:fld>
            <a:endParaRPr lang="en-GB"/>
          </a:p>
        </p:txBody>
      </p:sp>
    </p:spTree>
    <p:extLst>
      <p:ext uri="{BB962C8B-B14F-4D97-AF65-F5344CB8AC3E}">
        <p14:creationId xmlns:p14="http://schemas.microsoft.com/office/powerpoint/2010/main" val="2559949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1DCE372-F7D9-4FBF-83E4-1023EC2F1B18}" type="slidenum">
              <a:rPr lang="en-GB" smtClean="0"/>
              <a:t>8</a:t>
            </a:fld>
            <a:endParaRPr lang="en-GB"/>
          </a:p>
        </p:txBody>
      </p:sp>
    </p:spTree>
    <p:extLst>
      <p:ext uri="{BB962C8B-B14F-4D97-AF65-F5344CB8AC3E}">
        <p14:creationId xmlns:p14="http://schemas.microsoft.com/office/powerpoint/2010/main" val="29350665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1E700B27-DE4C-4B9E-BB11-B9027034A00F}" type="datetimeFigureOut">
              <a:rPr lang="en-US" dirty="0"/>
              <a:pPr/>
              <a:t>11/20/2018</a:t>
            </a:fld>
            <a:endParaRPr lang="en-US" dirty="0"/>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r>
              <a:rPr lang="en-US" dirty="0"/>
              <a:t>
              </a:t>
            </a:r>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C51FCE-E4BB-4680-8E50-3C0E348D2609}" type="datetimeFigureOut">
              <a:rPr lang="en-US" dirty="0"/>
              <a:t>11/20/2018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AAA073D-A903-47F8-8D16-77642FB0DF1F}" type="datetimeFigureOut">
              <a:rPr lang="en-US" dirty="0"/>
              <a:t>11/20/2018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91FA40-626B-4CA1-85D0-7A9016E395BA}" type="datetimeFigureOut">
              <a:rPr lang="en-US" dirty="0"/>
              <a:t>11/20/2018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F425EA-B9DC-48A7-991E-9A82573B1B21}" type="datetimeFigureOut">
              <a:rPr lang="en-US" dirty="0"/>
              <a:t>11/20/2018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6CB97F8-6CEB-469B-AFCC-889F2A2B1D5A}" type="datetimeFigureOut">
              <a:rPr lang="en-US" dirty="0"/>
              <a:t>11/20/2018</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A9179F-009E-4FA5-B091-7EBB82A185BD}" type="datetimeFigureOut">
              <a:rPr lang="en-US" dirty="0"/>
              <a:t>11/20/2018</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E665CEB-0076-4E37-B880-BCEA9784DE0A}" type="datetimeFigureOut">
              <a:rPr lang="en-US" dirty="0"/>
              <a:t>11/20/2018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6149E5E-3896-4118-99A7-7B85668F1C5E}" type="datetimeFigureOut">
              <a:rPr lang="en-US" dirty="0"/>
              <a:t>11/20/2018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40F4739-9812-4A9F-890D-2AD6BA5F6EE8}" type="datetimeFigureOut">
              <a:rPr lang="en-US" dirty="0"/>
              <a:t>11/20/2018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18845AC5-A3F8-44AA-BA8F-596CDCC976D3}" type="datetimeFigureOut">
              <a:rPr lang="en-US" dirty="0"/>
              <a:t>11/20/2018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C873B183-A821-4095-A363-9EC968635539}" type="datetimeFigureOut">
              <a:rPr lang="en-US" dirty="0"/>
              <a:t>11/20/2018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74D01B4-0AA5-45E6-B2E6-5FA4078AEBCF}" type="datetimeFigureOut">
              <a:rPr lang="en-US" dirty="0"/>
              <a:t>11/20/2018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147335C-0450-40D7-8612-B3203BED4F28}" type="datetimeFigureOut">
              <a:rPr lang="en-US" dirty="0"/>
              <a:t>11/20/2018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246A105-2A1C-4284-B4EA-07CF89B1A393}" type="datetimeFigureOut">
              <a:rPr lang="en-US" dirty="0"/>
              <a:t>11/20/2018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DBE609-F3F2-45E6-BD6A-E03A8C86C1AE}" type="datetimeFigureOut">
              <a:rPr lang="en-US" dirty="0"/>
              <a:t>11/20/2018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24AD68-089C-4467-A8F3-EA2BBCA6B44E}" type="datetimeFigureOut">
              <a:rPr lang="en-US" dirty="0"/>
              <a:t>11/20/2018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7E0D914D-B099-4142-A885-11F276715148}" type="datetimeFigureOut">
              <a:rPr lang="en-US" dirty="0"/>
              <a:t>11/20/2018</a:t>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r>
              <a:rPr lang="en-US" dirty="0"/>
              <a:t>
              </a:t>
            </a:r>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592826"/>
            <a:ext cx="8825658" cy="3184554"/>
          </a:xfrm>
        </p:spPr>
        <p:txBody>
          <a:bodyPr/>
          <a:lstStyle/>
          <a:p>
            <a:r>
              <a:rPr lang="en-GB" sz="4000" dirty="0"/>
              <a:t>Readiness and Emergency Management for Schools (REMS) Technical Assistance (TA) Canter- Cybersecurity Considerations for Institutions of Higher Education</a:t>
            </a:r>
          </a:p>
        </p:txBody>
      </p:sp>
      <p:sp>
        <p:nvSpPr>
          <p:cNvPr id="3" name="Subtitle 2"/>
          <p:cNvSpPr>
            <a:spLocks noGrp="1"/>
          </p:cNvSpPr>
          <p:nvPr>
            <p:ph type="subTitle" idx="1"/>
          </p:nvPr>
        </p:nvSpPr>
        <p:spPr/>
        <p:txBody>
          <a:bodyPr>
            <a:noAutofit/>
          </a:bodyPr>
          <a:lstStyle/>
          <a:p>
            <a:r>
              <a:rPr lang="en-GB" sz="2400" cap="none" dirty="0"/>
              <a:t>Student Name:</a:t>
            </a:r>
          </a:p>
          <a:p>
            <a:r>
              <a:rPr lang="en-GB" sz="2400" cap="none" dirty="0"/>
              <a:t>Institution Affiliation:</a:t>
            </a:r>
          </a:p>
        </p:txBody>
      </p:sp>
    </p:spTree>
    <p:extLst>
      <p:ext uri="{BB962C8B-B14F-4D97-AF65-F5344CB8AC3E}">
        <p14:creationId xmlns:p14="http://schemas.microsoft.com/office/powerpoint/2010/main" val="1378225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a:t>Overview</a:t>
            </a:r>
          </a:p>
        </p:txBody>
      </p:sp>
      <p:sp>
        <p:nvSpPr>
          <p:cNvPr id="3" name="Content Placeholder 2"/>
          <p:cNvSpPr>
            <a:spLocks noGrp="1"/>
          </p:cNvSpPr>
          <p:nvPr>
            <p:ph idx="1"/>
          </p:nvPr>
        </p:nvSpPr>
        <p:spPr>
          <a:xfrm>
            <a:off x="1154955" y="2603500"/>
            <a:ext cx="6354209" cy="3416300"/>
          </a:xfrm>
        </p:spPr>
        <p:txBody>
          <a:bodyPr>
            <a:normAutofit fontScale="92500" lnSpcReduction="10000"/>
          </a:bodyPr>
          <a:lstStyle/>
          <a:p>
            <a:r>
              <a:rPr lang="en-GB" sz="2400" dirty="0"/>
              <a:t>Characteristics of a safe and supportive learning environment</a:t>
            </a:r>
          </a:p>
          <a:p>
            <a:r>
              <a:rPr lang="en-GB" sz="2400" dirty="0"/>
              <a:t>Robust information technology networks and multi-layered information systems</a:t>
            </a:r>
          </a:p>
          <a:p>
            <a:r>
              <a:rPr lang="en-GB" sz="2400" dirty="0"/>
              <a:t>Breach types within institutions of higher education (IHE)</a:t>
            </a:r>
          </a:p>
          <a:p>
            <a:r>
              <a:rPr lang="en-GB" sz="2400" dirty="0"/>
              <a:t>Cybersecurity planning, education, and training in institutions of higher education.</a:t>
            </a:r>
          </a:p>
          <a:p>
            <a:r>
              <a:rPr lang="en-GB" sz="2400" dirty="0"/>
              <a:t>Federal regulations on cyberattacks</a:t>
            </a:r>
          </a:p>
          <a:p>
            <a:endParaRPr lang="en-GB" dirty="0"/>
          </a:p>
          <a:p>
            <a:endParaRPr lang="en-GB" dirty="0"/>
          </a:p>
        </p:txBody>
      </p:sp>
      <p:pic>
        <p:nvPicPr>
          <p:cNvPr id="5" name="Picture 4"/>
          <p:cNvPicPr>
            <a:picLocks noChangeAspect="1"/>
          </p:cNvPicPr>
          <p:nvPr/>
        </p:nvPicPr>
        <p:blipFill>
          <a:blip r:embed="rId3"/>
          <a:stretch>
            <a:fillRect/>
          </a:stretch>
        </p:blipFill>
        <p:spPr>
          <a:xfrm>
            <a:off x="7509164" y="2603500"/>
            <a:ext cx="4336472" cy="3416299"/>
          </a:xfrm>
          <a:prstGeom prst="rect">
            <a:avLst/>
          </a:prstGeom>
        </p:spPr>
      </p:pic>
    </p:spTree>
    <p:extLst>
      <p:ext uri="{BB962C8B-B14F-4D97-AF65-F5344CB8AC3E}">
        <p14:creationId xmlns:p14="http://schemas.microsoft.com/office/powerpoint/2010/main" val="1415135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a:t>Threats Facings IHE Networks and Systems</a:t>
            </a:r>
          </a:p>
        </p:txBody>
      </p:sp>
      <p:sp>
        <p:nvSpPr>
          <p:cNvPr id="3" name="Content Placeholder 2"/>
          <p:cNvSpPr>
            <a:spLocks noGrp="1"/>
          </p:cNvSpPr>
          <p:nvPr>
            <p:ph idx="1"/>
          </p:nvPr>
        </p:nvSpPr>
        <p:spPr>
          <a:xfrm>
            <a:off x="1154955" y="2603500"/>
            <a:ext cx="5754999" cy="3416300"/>
          </a:xfrm>
        </p:spPr>
        <p:txBody>
          <a:bodyPr>
            <a:normAutofit/>
          </a:bodyPr>
          <a:lstStyle/>
          <a:p>
            <a:r>
              <a:rPr lang="en-GB" sz="2400" dirty="0"/>
              <a:t>CISOs Within IHEs responsibility</a:t>
            </a:r>
          </a:p>
          <a:p>
            <a:r>
              <a:rPr lang="en-GB" sz="2400" dirty="0"/>
              <a:t>Cloud security</a:t>
            </a:r>
          </a:p>
          <a:p>
            <a:r>
              <a:rPr lang="en-GB" sz="2400" dirty="0"/>
              <a:t>Denial of Service (DOS)</a:t>
            </a:r>
          </a:p>
          <a:p>
            <a:r>
              <a:rPr lang="en-GB" sz="2400" dirty="0"/>
              <a:t>Malware</a:t>
            </a:r>
          </a:p>
          <a:p>
            <a:r>
              <a:rPr lang="en-GB" sz="2400" dirty="0"/>
              <a:t>Phishing</a:t>
            </a:r>
          </a:p>
          <a:p>
            <a:r>
              <a:rPr lang="en-GB" sz="2400" dirty="0"/>
              <a:t>Unsecure personal devices</a:t>
            </a:r>
          </a:p>
        </p:txBody>
      </p:sp>
      <p:pic>
        <p:nvPicPr>
          <p:cNvPr id="4" name="Picture 3"/>
          <p:cNvPicPr>
            <a:picLocks noChangeAspect="1"/>
          </p:cNvPicPr>
          <p:nvPr/>
        </p:nvPicPr>
        <p:blipFill>
          <a:blip r:embed="rId3"/>
          <a:stretch>
            <a:fillRect/>
          </a:stretch>
        </p:blipFill>
        <p:spPr>
          <a:xfrm>
            <a:off x="6909954" y="2603500"/>
            <a:ext cx="4492337" cy="3416300"/>
          </a:xfrm>
          <a:prstGeom prst="rect">
            <a:avLst/>
          </a:prstGeom>
        </p:spPr>
      </p:pic>
    </p:spTree>
    <p:extLst>
      <p:ext uri="{BB962C8B-B14F-4D97-AF65-F5344CB8AC3E}">
        <p14:creationId xmlns:p14="http://schemas.microsoft.com/office/powerpoint/2010/main" val="2140467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a:t>Preparing for Threats </a:t>
            </a:r>
          </a:p>
        </p:txBody>
      </p:sp>
      <p:sp>
        <p:nvSpPr>
          <p:cNvPr id="3" name="Content Placeholder 2"/>
          <p:cNvSpPr>
            <a:spLocks noGrp="1"/>
          </p:cNvSpPr>
          <p:nvPr>
            <p:ph idx="1"/>
          </p:nvPr>
        </p:nvSpPr>
        <p:spPr>
          <a:xfrm>
            <a:off x="1154955" y="2603500"/>
            <a:ext cx="6104827" cy="3416300"/>
          </a:xfrm>
        </p:spPr>
        <p:txBody>
          <a:bodyPr>
            <a:normAutofit/>
          </a:bodyPr>
          <a:lstStyle/>
          <a:p>
            <a:r>
              <a:rPr lang="en-GB" sz="2400" dirty="0"/>
              <a:t>Securely store data</a:t>
            </a:r>
          </a:p>
          <a:p>
            <a:r>
              <a:rPr lang="en-GB" sz="2400" dirty="0"/>
              <a:t>Create access control lists and firewalls</a:t>
            </a:r>
          </a:p>
          <a:p>
            <a:r>
              <a:rPr lang="en-GB" sz="2400" dirty="0"/>
              <a:t>Develop policies on secure deployment, maintenance, and responsible/acceptable use.</a:t>
            </a:r>
          </a:p>
          <a:p>
            <a:r>
              <a:rPr lang="en-GB" sz="2400" dirty="0"/>
              <a:t>Monitor networks carefully</a:t>
            </a:r>
          </a:p>
        </p:txBody>
      </p:sp>
      <p:pic>
        <p:nvPicPr>
          <p:cNvPr id="4" name="Picture 3"/>
          <p:cNvPicPr>
            <a:picLocks noChangeAspect="1"/>
          </p:cNvPicPr>
          <p:nvPr/>
        </p:nvPicPr>
        <p:blipFill>
          <a:blip r:embed="rId3"/>
          <a:stretch>
            <a:fillRect/>
          </a:stretch>
        </p:blipFill>
        <p:spPr>
          <a:xfrm>
            <a:off x="7259782" y="2603500"/>
            <a:ext cx="4249280" cy="3420152"/>
          </a:xfrm>
          <a:prstGeom prst="rect">
            <a:avLst/>
          </a:prstGeom>
        </p:spPr>
      </p:pic>
    </p:spTree>
    <p:extLst>
      <p:ext uri="{BB962C8B-B14F-4D97-AF65-F5344CB8AC3E}">
        <p14:creationId xmlns:p14="http://schemas.microsoft.com/office/powerpoint/2010/main" val="1113310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a:t>Responding to Threats</a:t>
            </a:r>
          </a:p>
        </p:txBody>
      </p:sp>
      <p:sp>
        <p:nvSpPr>
          <p:cNvPr id="3" name="Content Placeholder 2"/>
          <p:cNvSpPr>
            <a:spLocks noGrp="1"/>
          </p:cNvSpPr>
          <p:nvPr>
            <p:ph idx="1"/>
          </p:nvPr>
        </p:nvSpPr>
        <p:spPr>
          <a:xfrm>
            <a:off x="1154955" y="2603500"/>
            <a:ext cx="5536790" cy="3416300"/>
          </a:xfrm>
        </p:spPr>
        <p:txBody>
          <a:bodyPr>
            <a:normAutofit/>
          </a:bodyPr>
          <a:lstStyle/>
          <a:p>
            <a:r>
              <a:rPr lang="en-GB" sz="2400" dirty="0"/>
              <a:t>Identification of the threat</a:t>
            </a:r>
          </a:p>
          <a:p>
            <a:r>
              <a:rPr lang="en-GB" sz="2400" dirty="0"/>
              <a:t>Collaboration with external players</a:t>
            </a:r>
          </a:p>
          <a:p>
            <a:r>
              <a:rPr lang="en-GB" sz="2400" dirty="0"/>
              <a:t>Change to information security protocols</a:t>
            </a:r>
          </a:p>
          <a:p>
            <a:r>
              <a:rPr lang="en-GB" sz="2400" dirty="0"/>
              <a:t>Response guidance and outline of course of action</a:t>
            </a:r>
          </a:p>
        </p:txBody>
      </p:sp>
      <p:pic>
        <p:nvPicPr>
          <p:cNvPr id="5" name="Picture 4"/>
          <p:cNvPicPr>
            <a:picLocks noChangeAspect="1"/>
          </p:cNvPicPr>
          <p:nvPr/>
        </p:nvPicPr>
        <p:blipFill>
          <a:blip r:embed="rId3"/>
          <a:stretch>
            <a:fillRect/>
          </a:stretch>
        </p:blipFill>
        <p:spPr>
          <a:xfrm>
            <a:off x="6691745" y="2603500"/>
            <a:ext cx="4849090" cy="3416300"/>
          </a:xfrm>
          <a:prstGeom prst="rect">
            <a:avLst/>
          </a:prstGeom>
        </p:spPr>
      </p:pic>
    </p:spTree>
    <p:extLst>
      <p:ext uri="{BB962C8B-B14F-4D97-AF65-F5344CB8AC3E}">
        <p14:creationId xmlns:p14="http://schemas.microsoft.com/office/powerpoint/2010/main" val="2585682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a:t>Recovering from Threats</a:t>
            </a:r>
          </a:p>
        </p:txBody>
      </p:sp>
      <p:sp>
        <p:nvSpPr>
          <p:cNvPr id="3" name="Content Placeholder 2"/>
          <p:cNvSpPr>
            <a:spLocks noGrp="1"/>
          </p:cNvSpPr>
          <p:nvPr>
            <p:ph idx="1"/>
          </p:nvPr>
        </p:nvSpPr>
        <p:spPr>
          <a:xfrm>
            <a:off x="1154955" y="2603500"/>
            <a:ext cx="6645154" cy="3416300"/>
          </a:xfrm>
        </p:spPr>
        <p:txBody>
          <a:bodyPr>
            <a:normAutofit/>
          </a:bodyPr>
          <a:lstStyle/>
          <a:p>
            <a:r>
              <a:rPr lang="en-GB" sz="2400" dirty="0"/>
              <a:t>Focus on technology, policies and people.</a:t>
            </a:r>
          </a:p>
          <a:p>
            <a:r>
              <a:rPr lang="en-GB" sz="2400" dirty="0"/>
              <a:t>Involvement of technology, policies and people in recovery planning</a:t>
            </a:r>
          </a:p>
          <a:p>
            <a:r>
              <a:rPr lang="en-GB" sz="2400" dirty="0"/>
              <a:t>Notification to all affected </a:t>
            </a:r>
          </a:p>
          <a:p>
            <a:r>
              <a:rPr lang="en-GB" sz="2400" dirty="0"/>
              <a:t>Awareness of possibly implemented policies to prevent future attacks</a:t>
            </a:r>
          </a:p>
        </p:txBody>
      </p:sp>
      <p:pic>
        <p:nvPicPr>
          <p:cNvPr id="4" name="Picture 3"/>
          <p:cNvPicPr>
            <a:picLocks noChangeAspect="1"/>
          </p:cNvPicPr>
          <p:nvPr/>
        </p:nvPicPr>
        <p:blipFill>
          <a:blip r:embed="rId3"/>
          <a:stretch>
            <a:fillRect/>
          </a:stretch>
        </p:blipFill>
        <p:spPr>
          <a:xfrm>
            <a:off x="7800109" y="2603500"/>
            <a:ext cx="3948546" cy="3416300"/>
          </a:xfrm>
          <a:prstGeom prst="rect">
            <a:avLst/>
          </a:prstGeom>
        </p:spPr>
      </p:pic>
    </p:spTree>
    <p:extLst>
      <p:ext uri="{BB962C8B-B14F-4D97-AF65-F5344CB8AC3E}">
        <p14:creationId xmlns:p14="http://schemas.microsoft.com/office/powerpoint/2010/main" val="121362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a:t>Relation to Emergency Operation Plans Development and Planning</a:t>
            </a:r>
          </a:p>
        </p:txBody>
      </p:sp>
      <p:sp>
        <p:nvSpPr>
          <p:cNvPr id="3" name="Content Placeholder 2"/>
          <p:cNvSpPr>
            <a:spLocks noGrp="1"/>
          </p:cNvSpPr>
          <p:nvPr>
            <p:ph idx="1"/>
          </p:nvPr>
        </p:nvSpPr>
        <p:spPr>
          <a:xfrm>
            <a:off x="1154955" y="2603500"/>
            <a:ext cx="6035554" cy="3416300"/>
          </a:xfrm>
        </p:spPr>
        <p:txBody>
          <a:bodyPr>
            <a:normAutofit fontScale="92500" lnSpcReduction="10000"/>
          </a:bodyPr>
          <a:lstStyle/>
          <a:p>
            <a:r>
              <a:rPr lang="en-GB" sz="2400" dirty="0"/>
              <a:t>Step1 : Form a Collaborative Planning Team</a:t>
            </a:r>
          </a:p>
          <a:p>
            <a:r>
              <a:rPr lang="en-GB" sz="2400" dirty="0"/>
              <a:t>Step 2: Understand the Situation</a:t>
            </a:r>
          </a:p>
          <a:p>
            <a:r>
              <a:rPr lang="en-GB" sz="2400" dirty="0"/>
              <a:t>Steps 3 &amp; 4: Develop Goals, Objectives, and Courses of Action</a:t>
            </a:r>
          </a:p>
          <a:p>
            <a:r>
              <a:rPr lang="en-GB" sz="2400" dirty="0"/>
              <a:t>Step 5: Plan Preparation, Review, and Approval</a:t>
            </a:r>
          </a:p>
          <a:p>
            <a:r>
              <a:rPr lang="en-GB" sz="2400" dirty="0"/>
              <a:t>Step 6: Plan Implementation and Maintenance</a:t>
            </a:r>
          </a:p>
        </p:txBody>
      </p:sp>
      <p:pic>
        <p:nvPicPr>
          <p:cNvPr id="4" name="Picture 3"/>
          <p:cNvPicPr>
            <a:picLocks noChangeAspect="1"/>
          </p:cNvPicPr>
          <p:nvPr/>
        </p:nvPicPr>
        <p:blipFill>
          <a:blip r:embed="rId3"/>
          <a:stretch>
            <a:fillRect/>
          </a:stretch>
        </p:blipFill>
        <p:spPr>
          <a:xfrm>
            <a:off x="7190509" y="2603500"/>
            <a:ext cx="4585855" cy="3416300"/>
          </a:xfrm>
          <a:prstGeom prst="rect">
            <a:avLst/>
          </a:prstGeom>
        </p:spPr>
      </p:pic>
    </p:spTree>
    <p:extLst>
      <p:ext uri="{BB962C8B-B14F-4D97-AF65-F5344CB8AC3E}">
        <p14:creationId xmlns:p14="http://schemas.microsoft.com/office/powerpoint/2010/main" val="3943360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a:t>References </a:t>
            </a:r>
          </a:p>
        </p:txBody>
      </p:sp>
      <p:sp>
        <p:nvSpPr>
          <p:cNvPr id="3" name="Content Placeholder 2"/>
          <p:cNvSpPr>
            <a:spLocks noGrp="1"/>
          </p:cNvSpPr>
          <p:nvPr>
            <p:ph idx="1"/>
          </p:nvPr>
        </p:nvSpPr>
        <p:spPr/>
        <p:txBody>
          <a:bodyPr>
            <a:normAutofit fontScale="92500" lnSpcReduction="20000"/>
          </a:bodyPr>
          <a:lstStyle/>
          <a:p>
            <a:r>
              <a:rPr lang="en-GB" sz="2400" dirty="0"/>
              <a:t>Liu, C. W., Huang, P., &amp; Lucas, H. C. (2016). IT Governance, 		Security Outsourcing, and Cybersecurity Breaches: 			Evidence from the US Higher Education.</a:t>
            </a:r>
          </a:p>
          <a:p>
            <a:r>
              <a:rPr lang="en-GB" sz="2400" dirty="0"/>
              <a:t>Gunter, T. (2016). Qualitative Collective Case Study of 				Targeted Violence Preparedness at Institutions of Higher 		Education.</a:t>
            </a:r>
          </a:p>
          <a:p>
            <a:r>
              <a:rPr lang="en-GB" sz="2400" dirty="0" err="1"/>
              <a:t>McGettCassel</a:t>
            </a:r>
            <a:r>
              <a:rPr lang="en-GB" sz="2400" dirty="0"/>
              <a:t>, L. N., Dark, M., Hawthorne, E. K., &amp; 					</a:t>
            </a:r>
            <a:r>
              <a:rPr lang="en-GB" sz="2400" dirty="0" err="1"/>
              <a:t>Impagliazzo</a:t>
            </a:r>
            <a:r>
              <a:rPr lang="en-GB" sz="2400" dirty="0"/>
              <a:t>, J. (2014, March). Toward rick, A., curricular 		guidelines for cybersecurity. In </a:t>
            </a:r>
            <a:r>
              <a:rPr lang="en-GB" sz="2400" i="1" dirty="0"/>
              <a:t>Proceedings of the 45th 		ACM technical symposium on Computer science 				education</a:t>
            </a:r>
            <a:r>
              <a:rPr lang="en-GB" sz="2400" dirty="0"/>
              <a:t> (pp. 81-82). ACM.</a:t>
            </a:r>
          </a:p>
          <a:p>
            <a:endParaRPr lang="en-GB" dirty="0"/>
          </a:p>
        </p:txBody>
      </p:sp>
    </p:spTree>
    <p:extLst>
      <p:ext uri="{BB962C8B-B14F-4D97-AF65-F5344CB8AC3E}">
        <p14:creationId xmlns:p14="http://schemas.microsoft.com/office/powerpoint/2010/main" val="1359238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185</TotalTime>
  <Words>1078</Words>
  <Application>Microsoft Office PowerPoint</Application>
  <PresentationFormat>Widescreen</PresentationFormat>
  <Paragraphs>56</Paragraphs>
  <Slides>8</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Century Gothic</vt:lpstr>
      <vt:lpstr>Wingdings 3</vt:lpstr>
      <vt:lpstr>Ion Boardroom</vt:lpstr>
      <vt:lpstr>Readiness and Emergency Management for Schools (REMS) Technical Assistance (TA) Canter- Cybersecurity Considerations for Institutions of Higher Education</vt:lpstr>
      <vt:lpstr>Overview</vt:lpstr>
      <vt:lpstr>Threats Facings IHE Networks and Systems</vt:lpstr>
      <vt:lpstr>Preparing for Threats </vt:lpstr>
      <vt:lpstr>Responding to Threats</vt:lpstr>
      <vt:lpstr>Recovering from Threats</vt:lpstr>
      <vt:lpstr>Relation to Emergency Operation Plans Development and Planning</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Readiness and Emergency Management for Schools (REMS) Technical Assistance (TA) Canter</dc:title>
  <dc:creator>morris</dc:creator>
  <cp:lastModifiedBy>Captain101</cp:lastModifiedBy>
  <cp:revision>27</cp:revision>
  <dcterms:created xsi:type="dcterms:W3CDTF">2018-11-19T19:28:44Z</dcterms:created>
  <dcterms:modified xsi:type="dcterms:W3CDTF">2018-11-19T22:44:36Z</dcterms:modified>
</cp:coreProperties>
</file>